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81" r:id="rId4"/>
    <p:sldId id="282" r:id="rId5"/>
    <p:sldId id="283" r:id="rId6"/>
    <p:sldId id="280" r:id="rId7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E05A1E"/>
    <a:srgbClr val="D87244"/>
    <a:srgbClr val="C94D2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634" y="-12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74D45DB-54D3-45B3-9D31-03E4C6C7975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9644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7502394-4CFC-4728-8C70-786F195FAB6A}" type="slidenum">
              <a:rPr lang="de-DE" smtClean="0">
                <a:latin typeface="Arial" charset="0"/>
                <a:cs typeface="Arial" charset="0"/>
              </a:rPr>
              <a:pPr/>
              <a:t>1</a:t>
            </a:fld>
            <a:endParaRPr lang="de-DE" smtClean="0">
              <a:latin typeface="Arial" charset="0"/>
              <a:cs typeface="Arial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v-SE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701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44FF5-F5FA-4D31-A2AB-7B8E1E0A219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4641D-F83A-4AAC-9BF9-5E677AE190B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E0C15-DDF6-49FC-8EBA-86D1F1E707A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8DBDE-EE69-4D5A-89F0-A6D1567C86A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24E7C-FBA2-470E-B2F5-08E032AEB9C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B34F0-C65C-449A-8B88-FE647D0F23B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B1A1B-3262-4F64-BDAC-CFCA3F9DD3B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E74E6-A1BB-4D7F-8AD5-4EC421A2E6D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CTIF_Logo_Fußzeile"/>
          <p:cNvPicPr>
            <a:picLocks noChangeAspect="1" noChangeArrowheads="1"/>
          </p:cNvPicPr>
          <p:nvPr userDrawn="1"/>
        </p:nvPicPr>
        <p:blipFill>
          <a:blip r:embed="rId2" cstate="screen">
            <a:extLst/>
          </a:blip>
          <a:srcRect/>
          <a:stretch>
            <a:fillRect/>
          </a:stretch>
        </p:blipFill>
        <p:spPr bwMode="auto">
          <a:xfrm>
            <a:off x="0" y="5637213"/>
            <a:ext cx="9144000" cy="1220787"/>
          </a:xfrm>
          <a:prstGeom prst="rect">
            <a:avLst/>
          </a:prstGeom>
          <a:noFill/>
          <a:effectLst>
            <a:softEdge rad="12700"/>
          </a:effectLst>
          <a:extLst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67E57-4D42-4F6C-9F79-F018D5A2D78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65D49-549F-40B1-A6DB-536FD3EBD4C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F179F830-BED1-4E6C-AEA6-7149B78E2E1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60" r:id="rId7"/>
    <p:sldLayoutId id="2147483653" r:id="rId8"/>
    <p:sldLayoutId id="2147483652" r:id="rId9"/>
    <p:sldLayoutId id="2147483651" r:id="rId10"/>
    <p:sldLayoutId id="214748365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feld 1"/>
          <p:cNvSpPr txBox="1">
            <a:spLocks noChangeArrowheads="1"/>
          </p:cNvSpPr>
          <p:nvPr/>
        </p:nvSpPr>
        <p:spPr bwMode="auto">
          <a:xfrm>
            <a:off x="395536" y="1052736"/>
            <a:ext cx="81369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e-DE" sz="4800" dirty="0" smtClean="0">
                <a:latin typeface="Arial Black" panose="020B0A04020102020204" pitchFamily="34" charset="0"/>
              </a:rPr>
              <a:t>METSÄPALOKOMITEA</a:t>
            </a:r>
            <a:endParaRPr lang="de-DE" sz="4800" dirty="0">
              <a:latin typeface="Arial Black" panose="020B0A04020102020204" pitchFamily="34" charset="0"/>
            </a:endParaRPr>
          </a:p>
        </p:txBody>
      </p:sp>
      <p:sp>
        <p:nvSpPr>
          <p:cNvPr id="2" name="Tekstiruutu 1"/>
          <p:cNvSpPr txBox="1"/>
          <p:nvPr/>
        </p:nvSpPr>
        <p:spPr>
          <a:xfrm>
            <a:off x="1403648" y="2636912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Rami Ruuska, pelastusylitarkastaja, SM</a:t>
            </a:r>
          </a:p>
          <a:p>
            <a:pPr algn="ctr"/>
            <a:r>
              <a:rPr lang="fi-FI" dirty="0" smtClean="0"/>
              <a:t>Petri Lyttinen, palomestari, Itä-Uudenmaan pelastuslaitos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ChangeArrowheads="1"/>
          </p:cNvSpPr>
          <p:nvPr/>
        </p:nvSpPr>
        <p:spPr bwMode="auto">
          <a:xfrm>
            <a:off x="457200" y="1630363"/>
            <a:ext cx="8218488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342900" indent="-342900">
              <a:spcBef>
                <a:spcPct val="20000"/>
              </a:spcBef>
            </a:pPr>
            <a:endParaRPr lang="de-DE" sz="2500" b="1" dirty="0"/>
          </a:p>
        </p:txBody>
      </p:sp>
      <p:sp>
        <p:nvSpPr>
          <p:cNvPr id="17410" name="Rectangle 6"/>
          <p:cNvSpPr>
            <a:spLocks noChangeArrowheads="1"/>
          </p:cNvSpPr>
          <p:nvPr/>
        </p:nvSpPr>
        <p:spPr bwMode="auto">
          <a:xfrm>
            <a:off x="0" y="188913"/>
            <a:ext cx="9144000" cy="1008062"/>
          </a:xfrm>
          <a:prstGeom prst="rect">
            <a:avLst/>
          </a:prstGeom>
          <a:solidFill>
            <a:srgbClr val="E05A1E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r>
              <a:rPr lang="de-DE" sz="3200" b="1" dirty="0" err="1" smtClean="0">
                <a:solidFill>
                  <a:schemeClr val="bg1"/>
                </a:solidFill>
              </a:rPr>
              <a:t>Komitean</a:t>
            </a:r>
            <a:r>
              <a:rPr lang="de-DE" sz="3200" b="1" dirty="0" smtClean="0">
                <a:solidFill>
                  <a:schemeClr val="bg1"/>
                </a:solidFill>
              </a:rPr>
              <a:t> </a:t>
            </a:r>
            <a:r>
              <a:rPr lang="de-DE" sz="3200" b="1" dirty="0" err="1" smtClean="0">
                <a:solidFill>
                  <a:schemeClr val="bg1"/>
                </a:solidFill>
              </a:rPr>
              <a:t>kokoukset</a:t>
            </a:r>
            <a:r>
              <a:rPr lang="de-DE" sz="3200" b="1" dirty="0" smtClean="0">
                <a:solidFill>
                  <a:schemeClr val="bg1"/>
                </a:solidFill>
              </a:rPr>
              <a:t> ja </a:t>
            </a:r>
            <a:r>
              <a:rPr lang="de-DE" sz="3200" b="1" dirty="0" err="1" smtClean="0">
                <a:solidFill>
                  <a:schemeClr val="bg1"/>
                </a:solidFill>
              </a:rPr>
              <a:t>edustus</a:t>
            </a:r>
            <a:r>
              <a:rPr lang="de-DE" sz="3200" b="1" dirty="0" smtClean="0">
                <a:solidFill>
                  <a:schemeClr val="bg1"/>
                </a:solidFill>
              </a:rPr>
              <a:t> </a:t>
            </a:r>
            <a:r>
              <a:rPr lang="de-DE" sz="3200" b="1" dirty="0" err="1" smtClean="0">
                <a:solidFill>
                  <a:schemeClr val="bg1"/>
                </a:solidFill>
              </a:rPr>
              <a:t>Suomesta</a:t>
            </a:r>
            <a:endParaRPr lang="de-DE" sz="3200" b="1" dirty="0">
              <a:solidFill>
                <a:schemeClr val="bg1"/>
              </a:solidFill>
            </a:endParaRPr>
          </a:p>
        </p:txBody>
      </p:sp>
      <p:sp>
        <p:nvSpPr>
          <p:cNvPr id="2" name="Suorakulmio 1"/>
          <p:cNvSpPr/>
          <p:nvPr/>
        </p:nvSpPr>
        <p:spPr>
          <a:xfrm>
            <a:off x="457200" y="1667784"/>
            <a:ext cx="814724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fi-FI" altLang="fi-FI" sz="2000" dirty="0" smtClean="0"/>
              <a:t>2003-2011	Noin 7 kokousta (</a:t>
            </a:r>
            <a:r>
              <a:rPr lang="fi-FI" altLang="fi-FI" sz="2000" dirty="0" err="1" smtClean="0"/>
              <a:t>Ruuska</a:t>
            </a:r>
            <a:r>
              <a:rPr lang="fi-FI" altLang="fi-FI" sz="2000" dirty="0" smtClean="0"/>
              <a:t>)</a:t>
            </a:r>
          </a:p>
          <a:p>
            <a:pPr eaLnBrk="1" hangingPunct="1"/>
            <a:endParaRPr lang="fi-FI" altLang="fi-FI" sz="2000" dirty="0" smtClean="0"/>
          </a:p>
          <a:p>
            <a:pPr eaLnBrk="1" hangingPunct="1"/>
            <a:r>
              <a:rPr lang="fi-FI" altLang="fi-FI" sz="2000" dirty="0" smtClean="0"/>
              <a:t>1</a:t>
            </a:r>
            <a:r>
              <a:rPr lang="fi-FI" altLang="fi-FI" sz="2000" dirty="0"/>
              <a:t>.-</a:t>
            </a:r>
            <a:r>
              <a:rPr lang="fi-FI" altLang="fi-FI" sz="2000" dirty="0" smtClean="0"/>
              <a:t>3.11.2012	</a:t>
            </a:r>
            <a:r>
              <a:rPr lang="fi-FI" altLang="fi-FI" sz="2000" dirty="0" err="1" smtClean="0"/>
              <a:t>Tessaloniki</a:t>
            </a:r>
            <a:r>
              <a:rPr lang="fi-FI" altLang="fi-FI" sz="2000" dirty="0"/>
              <a:t>, </a:t>
            </a:r>
            <a:r>
              <a:rPr lang="fi-FI" altLang="fi-FI" sz="2000" dirty="0" smtClean="0"/>
              <a:t>Kreikka (Lyttinen)</a:t>
            </a:r>
            <a:endParaRPr lang="fi-FI" altLang="fi-FI" sz="2000" dirty="0"/>
          </a:p>
          <a:p>
            <a:pPr eaLnBrk="1" hangingPunct="1"/>
            <a:r>
              <a:rPr lang="fi-FI" altLang="fi-FI" sz="2000" dirty="0" smtClean="0"/>
              <a:t>21</a:t>
            </a:r>
            <a:r>
              <a:rPr lang="fi-FI" altLang="fi-FI" sz="2000" dirty="0"/>
              <a:t>.-23.5.2013	Belgrad, </a:t>
            </a:r>
            <a:r>
              <a:rPr lang="fi-FI" altLang="fi-FI" sz="2000" dirty="0" smtClean="0"/>
              <a:t>Serbia (Lyttinen)</a:t>
            </a:r>
            <a:endParaRPr lang="fi-FI" altLang="fi-FI" sz="2000" dirty="0"/>
          </a:p>
          <a:p>
            <a:pPr eaLnBrk="1" hangingPunct="1"/>
            <a:r>
              <a:rPr lang="fi-FI" altLang="fi-FI" sz="2000" dirty="0" smtClean="0"/>
              <a:t>2</a:t>
            </a:r>
            <a:r>
              <a:rPr lang="fi-FI" altLang="fi-FI" sz="2000" dirty="0"/>
              <a:t>.-</a:t>
            </a:r>
            <a:r>
              <a:rPr lang="fi-FI" altLang="fi-FI" sz="2000" dirty="0" smtClean="0"/>
              <a:t>3.4.2014	</a:t>
            </a:r>
            <a:r>
              <a:rPr lang="fi-FI" altLang="fi-FI" sz="2000" dirty="0" err="1" smtClean="0"/>
              <a:t>Lugano</a:t>
            </a:r>
            <a:r>
              <a:rPr lang="fi-FI" altLang="fi-FI" sz="2000" dirty="0"/>
              <a:t>, </a:t>
            </a:r>
            <a:r>
              <a:rPr lang="fi-FI" altLang="fi-FI" sz="2000" dirty="0" smtClean="0"/>
              <a:t>Sveitsi (Ei edustajaa)</a:t>
            </a:r>
            <a:endParaRPr lang="fi-FI" altLang="fi-FI" sz="2000" dirty="0"/>
          </a:p>
          <a:p>
            <a:pPr eaLnBrk="1" hangingPunct="1"/>
            <a:r>
              <a:rPr lang="fi-FI" altLang="fi-FI" sz="2000" dirty="0"/>
              <a:t>17.-20.9.2014	Belgrad, </a:t>
            </a:r>
            <a:r>
              <a:rPr lang="fi-FI" altLang="fi-FI" sz="2000" dirty="0" smtClean="0"/>
              <a:t>Serbia </a:t>
            </a:r>
            <a:r>
              <a:rPr lang="fi-FI" altLang="fi-FI" sz="2000" dirty="0" smtClean="0"/>
              <a:t>(Lyttinen </a:t>
            </a:r>
            <a:r>
              <a:rPr lang="fi-FI" altLang="fi-FI" sz="2000" dirty="0" smtClean="0"/>
              <a:t>&amp; Ruuska)</a:t>
            </a:r>
            <a:endParaRPr lang="fi-FI" altLang="fi-FI" sz="2000" dirty="0"/>
          </a:p>
          <a:p>
            <a:pPr eaLnBrk="1" hangingPunct="1"/>
            <a:r>
              <a:rPr lang="fi-FI" altLang="fi-FI" sz="2000" dirty="0"/>
              <a:t>13.-16.1.2015	Marseille, </a:t>
            </a:r>
            <a:r>
              <a:rPr lang="fi-FI" altLang="fi-FI" sz="2000" dirty="0" smtClean="0"/>
              <a:t>Ranska (</a:t>
            </a:r>
            <a:r>
              <a:rPr lang="fi-FI" altLang="fi-FI" sz="2000" dirty="0" smtClean="0"/>
              <a:t>Ruuska)</a:t>
            </a:r>
          </a:p>
          <a:p>
            <a:pPr eaLnBrk="1" hangingPunct="1"/>
            <a:r>
              <a:rPr lang="fi-FI" altLang="fi-FI" sz="2000" dirty="0" smtClean="0"/>
              <a:t>2.-4.9.2015	Zagreb, Kroatia (Ruuska &amp; Lyttinen)</a:t>
            </a:r>
            <a:endParaRPr lang="fi-FI" altLang="fi-FI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ChangeArrowheads="1"/>
          </p:cNvSpPr>
          <p:nvPr/>
        </p:nvSpPr>
        <p:spPr bwMode="auto">
          <a:xfrm>
            <a:off x="457200" y="1630363"/>
            <a:ext cx="8218488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342900" indent="-342900">
              <a:spcBef>
                <a:spcPct val="20000"/>
              </a:spcBef>
            </a:pPr>
            <a:endParaRPr lang="de-DE" sz="2500" b="1" dirty="0"/>
          </a:p>
        </p:txBody>
      </p:sp>
      <p:sp>
        <p:nvSpPr>
          <p:cNvPr id="17410" name="Rectangle 6"/>
          <p:cNvSpPr>
            <a:spLocks noChangeArrowheads="1"/>
          </p:cNvSpPr>
          <p:nvPr/>
        </p:nvSpPr>
        <p:spPr bwMode="auto">
          <a:xfrm>
            <a:off x="0" y="188913"/>
            <a:ext cx="9144000" cy="1008062"/>
          </a:xfrm>
          <a:prstGeom prst="rect">
            <a:avLst/>
          </a:prstGeom>
          <a:solidFill>
            <a:srgbClr val="E05A1E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r>
              <a:rPr lang="de-DE" sz="3200" b="1" dirty="0" err="1" smtClean="0">
                <a:solidFill>
                  <a:schemeClr val="bg1"/>
                </a:solidFill>
              </a:rPr>
              <a:t>Yleistä</a:t>
            </a:r>
            <a:r>
              <a:rPr lang="de-DE" sz="3200" b="1" dirty="0" smtClean="0">
                <a:solidFill>
                  <a:schemeClr val="bg1"/>
                </a:solidFill>
              </a:rPr>
              <a:t> </a:t>
            </a:r>
            <a:r>
              <a:rPr lang="de-DE" b="1" dirty="0" smtClean="0">
                <a:solidFill>
                  <a:schemeClr val="bg1"/>
                </a:solidFill>
              </a:rPr>
              <a:t>(</a:t>
            </a:r>
            <a:r>
              <a:rPr lang="de-DE" b="1" dirty="0" err="1" smtClean="0">
                <a:solidFill>
                  <a:schemeClr val="bg1"/>
                </a:solidFill>
              </a:rPr>
              <a:t>Ruuska</a:t>
            </a:r>
            <a:r>
              <a:rPr lang="de-DE" b="1" dirty="0" smtClean="0">
                <a:solidFill>
                  <a:schemeClr val="bg1"/>
                </a:solidFill>
              </a:rPr>
              <a:t>)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2" name="Suorakulmio 1"/>
          <p:cNvSpPr/>
          <p:nvPr/>
        </p:nvSpPr>
        <p:spPr>
          <a:xfrm>
            <a:off x="457200" y="1484784"/>
            <a:ext cx="83632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fi-FI" altLang="fi-FI" sz="1600" dirty="0" err="1"/>
              <a:t>CTIF:n</a:t>
            </a:r>
            <a:r>
              <a:rPr lang="fi-FI" altLang="fi-FI" sz="1600" dirty="0"/>
              <a:t> metsäpalokomitean varsinainen anti Suomelle ei </a:t>
            </a:r>
            <a:r>
              <a:rPr lang="fi-FI" altLang="fi-FI" sz="1600" dirty="0" smtClean="0"/>
              <a:t>ole kovinkaan suuri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i-FI" altLang="fi-FI" sz="1600" dirty="0" smtClean="0"/>
              <a:t>Syy: meidän </a:t>
            </a:r>
            <a:r>
              <a:rPr lang="fi-FI" altLang="fi-FI" sz="1600" dirty="0"/>
              <a:t>metsäpalojärjestelmämme on tehokas ja </a:t>
            </a:r>
            <a:r>
              <a:rPr lang="fi-FI" altLang="fi-FI" sz="1600" dirty="0" smtClean="0"/>
              <a:t>rakennettu </a:t>
            </a:r>
            <a:r>
              <a:rPr lang="fi-FI" altLang="fi-FI" sz="1600" dirty="0"/>
              <a:t>nimenomaan </a:t>
            </a:r>
            <a:r>
              <a:rPr lang="fi-FI" altLang="fi-FI" sz="1600" dirty="0" smtClean="0"/>
              <a:t>Suomen olosuhteita </a:t>
            </a:r>
            <a:r>
              <a:rPr lang="fi-FI" altLang="fi-FI" sz="1600" dirty="0"/>
              <a:t>vastaavaksi</a:t>
            </a:r>
            <a:r>
              <a:rPr lang="fi-FI" altLang="fi-FI" sz="1600" dirty="0" smtClean="0"/>
              <a:t>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i-FI" altLang="fi-FI" sz="1600" dirty="0" smtClean="0"/>
              <a:t>Toisaalta kokouksissa </a:t>
            </a:r>
            <a:r>
              <a:rPr lang="fi-FI" altLang="fi-FI" sz="1600" dirty="0"/>
              <a:t>tulee </a:t>
            </a:r>
            <a:r>
              <a:rPr lang="fi-FI" altLang="fi-FI" sz="1600" dirty="0" smtClean="0"/>
              <a:t>esille, </a:t>
            </a:r>
            <a:r>
              <a:rPr lang="fi-FI" altLang="fi-FI" sz="1600" dirty="0"/>
              <a:t>kuinka suuret ongelmat metsäpalot aiheuttavat suuressa osassa maapalloa ja siksi keskusteluissa on hyvä olla mukana.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fi-FI" altLang="fi-FI" sz="1600" dirty="0" smtClean="0"/>
              <a:t>Suomen </a:t>
            </a:r>
            <a:r>
              <a:rPr lang="fi-FI" altLang="fi-FI" sz="1600" dirty="0"/>
              <a:t>kokonaisvaltainen metsäpalojen torjuntajärjestelmä </a:t>
            </a:r>
            <a:r>
              <a:rPr lang="fi-FI" altLang="fi-FI" sz="1600" dirty="0" smtClean="0"/>
              <a:t>on </a:t>
            </a:r>
            <a:r>
              <a:rPr lang="fi-FI" altLang="fi-FI" sz="1600" dirty="0"/>
              <a:t>hyvä malli, jonka periaatteita voidaan soveltaa myös muissa </a:t>
            </a:r>
            <a:r>
              <a:rPr lang="fi-FI" altLang="fi-FI" sz="1600" dirty="0" smtClean="0"/>
              <a:t>maissa.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fi-FI" altLang="fi-FI" sz="1600" dirty="0" smtClean="0"/>
              <a:t>Toki on </a:t>
            </a:r>
            <a:r>
              <a:rPr lang="fi-FI" altLang="fi-FI" sz="1600" dirty="0"/>
              <a:t>otettava tarkoin huomioon kunkin maan omat erityispiirteet</a:t>
            </a:r>
            <a:r>
              <a:rPr lang="fi-FI" altLang="fi-FI" sz="1600" dirty="0" smtClean="0"/>
              <a:t>.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fi-FI" altLang="fi-FI" sz="1600" dirty="0" smtClean="0"/>
              <a:t>Metsäpalojen </a:t>
            </a:r>
            <a:r>
              <a:rPr lang="fi-FI" altLang="fi-FI" sz="1600" dirty="0"/>
              <a:t>torjunnan kehittäminen globaalisti vaatii koko metsäpalojen torjuntajärjestelmän kehittämistä eikä pelkästään yksittäisten osa-alueiden kehittämistä erillään toisista</a:t>
            </a:r>
            <a:r>
              <a:rPr lang="fi-FI" altLang="fi-FI" sz="1600" dirty="0" smtClean="0"/>
              <a:t>.</a:t>
            </a:r>
            <a:endParaRPr lang="fi-FI" altLang="fi-FI" sz="1600" dirty="0"/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fi-FI" altLang="fi-FI" sz="1600" dirty="0" err="1"/>
              <a:t>CTIF:n</a:t>
            </a:r>
            <a:r>
              <a:rPr lang="fi-FI" altLang="fi-FI" sz="1600" dirty="0"/>
              <a:t> metsäpalokomitean </a:t>
            </a:r>
            <a:r>
              <a:rPr lang="fi-FI" altLang="fi-FI" sz="1600" dirty="0" smtClean="0"/>
              <a:t>toiminta on ollut viimeaikoina hieman vaivalloista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i-FI" altLang="fi-FI" sz="1600" dirty="0" smtClean="0"/>
              <a:t>Marseillessa valittiin komitealle uusi puheenjohtaja (</a:t>
            </a:r>
            <a:r>
              <a:rPr lang="fi-FI" altLang="fi-FI" sz="1600" dirty="0" err="1" smtClean="0"/>
              <a:t>Paldassari</a:t>
            </a:r>
            <a:r>
              <a:rPr lang="fi-FI" altLang="fi-FI" sz="1600" dirty="0" smtClean="0"/>
              <a:t> Ranska), mutta hänen toiminta ei ole ollut kovin aktiivista.</a:t>
            </a:r>
            <a:endParaRPr lang="fi-FI" altLang="fi-FI" sz="1600" dirty="0" smtClean="0"/>
          </a:p>
        </p:txBody>
      </p:sp>
    </p:spTree>
    <p:extLst>
      <p:ext uri="{BB962C8B-B14F-4D97-AF65-F5344CB8AC3E}">
        <p14:creationId xmlns:p14="http://schemas.microsoft.com/office/powerpoint/2010/main" val="341807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ChangeArrowheads="1"/>
          </p:cNvSpPr>
          <p:nvPr/>
        </p:nvSpPr>
        <p:spPr bwMode="auto">
          <a:xfrm>
            <a:off x="457200" y="1630363"/>
            <a:ext cx="8218488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342900" indent="-342900">
              <a:spcBef>
                <a:spcPct val="20000"/>
              </a:spcBef>
            </a:pPr>
            <a:endParaRPr lang="de-DE" sz="2500" b="1" dirty="0"/>
          </a:p>
        </p:txBody>
      </p:sp>
      <p:sp>
        <p:nvSpPr>
          <p:cNvPr id="17410" name="Rectangle 6"/>
          <p:cNvSpPr>
            <a:spLocks noChangeArrowheads="1"/>
          </p:cNvSpPr>
          <p:nvPr/>
        </p:nvSpPr>
        <p:spPr bwMode="auto">
          <a:xfrm>
            <a:off x="0" y="188913"/>
            <a:ext cx="9144000" cy="1008062"/>
          </a:xfrm>
          <a:prstGeom prst="rect">
            <a:avLst/>
          </a:prstGeom>
          <a:solidFill>
            <a:srgbClr val="E05A1E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r>
              <a:rPr lang="de-DE" sz="3200" b="1" dirty="0" err="1" smtClean="0">
                <a:solidFill>
                  <a:schemeClr val="bg1"/>
                </a:solidFill>
              </a:rPr>
              <a:t>Viimeaikojen</a:t>
            </a:r>
            <a:r>
              <a:rPr lang="de-DE" sz="3200" b="1" dirty="0" smtClean="0">
                <a:solidFill>
                  <a:schemeClr val="bg1"/>
                </a:solidFill>
              </a:rPr>
              <a:t> </a:t>
            </a:r>
            <a:r>
              <a:rPr lang="de-DE" sz="3200" b="1" dirty="0" err="1" smtClean="0">
                <a:solidFill>
                  <a:schemeClr val="bg1"/>
                </a:solidFill>
              </a:rPr>
              <a:t>toiminta</a:t>
            </a:r>
            <a:r>
              <a:rPr lang="de-DE" sz="3200" b="1" dirty="0" smtClean="0">
                <a:solidFill>
                  <a:schemeClr val="bg1"/>
                </a:solidFill>
              </a:rPr>
              <a:t> </a:t>
            </a:r>
            <a:r>
              <a:rPr lang="de-DE" b="1" dirty="0">
                <a:solidFill>
                  <a:schemeClr val="bg1"/>
                </a:solidFill>
              </a:rPr>
              <a:t>(1/2, </a:t>
            </a:r>
            <a:r>
              <a:rPr lang="de-DE" b="1" dirty="0" err="1">
                <a:solidFill>
                  <a:schemeClr val="bg1"/>
                </a:solidFill>
              </a:rPr>
              <a:t>Lyttinen</a:t>
            </a:r>
            <a:r>
              <a:rPr lang="de-DE" b="1" dirty="0" smtClean="0">
                <a:solidFill>
                  <a:schemeClr val="bg1"/>
                </a:solidFill>
              </a:rPr>
              <a:t>) 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2" name="Suorakulmio 1"/>
          <p:cNvSpPr/>
          <p:nvPr/>
        </p:nvSpPr>
        <p:spPr>
          <a:xfrm>
            <a:off x="457200" y="1484784"/>
            <a:ext cx="836327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fi-FI" altLang="fi-FI" sz="1600" b="1" dirty="0" err="1"/>
              <a:t>Tessaloniki</a:t>
            </a:r>
            <a:r>
              <a:rPr lang="fi-FI" altLang="fi-FI" sz="1600" b="1" dirty="0"/>
              <a:t> 1.-3.11.2012</a:t>
            </a:r>
            <a:endParaRPr lang="fi-FI" altLang="fi-FI" sz="1600" b="1" dirty="0" smtClean="0"/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fi-FI" altLang="fi-FI" sz="1600" dirty="0" smtClean="0"/>
              <a:t>Heräteltiin </a:t>
            </a:r>
            <a:r>
              <a:rPr lang="fi-FI" altLang="fi-FI" sz="1600" dirty="0"/>
              <a:t>komitea henkiin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fi-FI" altLang="fi-FI" sz="1600" dirty="0" smtClean="0"/>
              <a:t>Valittiin puheenjohtajaksi </a:t>
            </a:r>
            <a:r>
              <a:rPr lang="fi-FI" altLang="fi-FI" sz="1600" dirty="0"/>
              <a:t>(</a:t>
            </a:r>
            <a:r>
              <a:rPr lang="fi-FI" altLang="fi-FI" sz="1600" dirty="0" err="1"/>
              <a:t>Nikos</a:t>
            </a:r>
            <a:r>
              <a:rPr lang="fi-FI" altLang="fi-FI" sz="1600" dirty="0"/>
              <a:t> </a:t>
            </a:r>
            <a:r>
              <a:rPr lang="fi-FI" altLang="fi-FI" sz="1600" dirty="0" err="1"/>
              <a:t>Sachinidis</a:t>
            </a:r>
            <a:r>
              <a:rPr lang="fi-FI" altLang="fi-FI" sz="1600" dirty="0"/>
              <a:t>, GR)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i-FI" altLang="fi-FI" sz="1600" dirty="0"/>
              <a:t>Etelämaiden koalitio voittaa pohjoiseurooppalaisen yhteistyön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i-FI" altLang="fi-FI" sz="1600" dirty="0"/>
              <a:t>Robert </a:t>
            </a:r>
            <a:r>
              <a:rPr lang="fi-FI" altLang="fi-FI" sz="1600" dirty="0" err="1"/>
              <a:t>Bardo</a:t>
            </a:r>
            <a:r>
              <a:rPr lang="fi-FI" altLang="fi-FI" sz="1600" dirty="0"/>
              <a:t>, FR häviää yhdellä äänellä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fi-FI" altLang="fi-FI" sz="1600" dirty="0"/>
              <a:t>Sihteeriksi </a:t>
            </a:r>
            <a:r>
              <a:rPr lang="fi-FI" altLang="fi-FI" sz="1600" dirty="0" smtClean="0"/>
              <a:t>valittiin </a:t>
            </a:r>
            <a:r>
              <a:rPr lang="fi-FI" altLang="fi-FI" sz="1600" dirty="0"/>
              <a:t>Mario </a:t>
            </a:r>
            <a:r>
              <a:rPr lang="fi-FI" altLang="fi-FI" sz="1600" dirty="0" err="1"/>
              <a:t>Starcevic</a:t>
            </a:r>
            <a:r>
              <a:rPr lang="fi-FI" altLang="fi-FI" sz="1600" dirty="0"/>
              <a:t>, HR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fi-FI" altLang="fi-FI" sz="1600" dirty="0"/>
              <a:t>Uusi puheenjohtaja haluaa perustaa pysyvän toimiston </a:t>
            </a:r>
            <a:r>
              <a:rPr lang="fi-FI" altLang="fi-FI" sz="1600" dirty="0" err="1" smtClean="0"/>
              <a:t>Tessalonikiin</a:t>
            </a:r>
            <a:endParaRPr lang="fi-FI" altLang="fi-FI" sz="1600" dirty="0"/>
          </a:p>
          <a:p>
            <a:pPr eaLnBrk="1" hangingPunct="1"/>
            <a:r>
              <a:rPr lang="fi-FI" altLang="fi-FI" sz="1600" b="1" dirty="0"/>
              <a:t>Belgrad 21.-</a:t>
            </a:r>
            <a:r>
              <a:rPr lang="fi-FI" altLang="fi-FI" sz="1600" b="1" dirty="0" smtClean="0"/>
              <a:t>23.5.2013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fi-FI" altLang="fi-FI" sz="1600" dirty="0"/>
              <a:t>Kokousta on </a:t>
            </a:r>
            <a:r>
              <a:rPr lang="fi-FI" altLang="fi-FI" sz="1600" dirty="0" smtClean="0"/>
              <a:t>edelsi </a:t>
            </a:r>
            <a:r>
              <a:rPr lang="fi-FI" altLang="fi-FI" sz="1600" dirty="0" err="1"/>
              <a:t>work</a:t>
            </a:r>
            <a:r>
              <a:rPr lang="fi-FI" altLang="fi-FI" sz="1600" dirty="0"/>
              <a:t> shop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fi-FI" altLang="fi-FI" sz="1600" dirty="0" smtClean="0"/>
              <a:t>Tilaisuudessa esiteltiin </a:t>
            </a:r>
            <a:r>
              <a:rPr lang="fi-FI" altLang="fi-FI" sz="1600" dirty="0"/>
              <a:t>eri maiden metsäpalotilanteita ja ongelmia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fi-FI" altLang="fi-FI" sz="1600" dirty="0"/>
              <a:t>Vierailu vuorille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fi-FI" altLang="fi-FI" sz="1600" dirty="0"/>
              <a:t>Artikkeli Pelastustieto –lehteen (PL)</a:t>
            </a:r>
          </a:p>
          <a:p>
            <a:pPr eaLnBrk="1" hangingPunct="1"/>
            <a:r>
              <a:rPr lang="fi-FI" altLang="fi-FI" sz="1600" b="1" dirty="0"/>
              <a:t>Belgrad 17.-20.9.2014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altLang="fi-FI" sz="1600" dirty="0"/>
              <a:t>CTIF yleiskokous, General Assembly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altLang="fi-FI" sz="1600" dirty="0"/>
              <a:t>Kuusi edustajaa suomesta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altLang="fi-FI" sz="1600" dirty="0"/>
              <a:t>Piti olla komitean kokous, mutta puheenjohtaja pidätetty – ei kokousta</a:t>
            </a:r>
            <a:r>
              <a:rPr lang="fi-FI" altLang="fi-FI" sz="1600" dirty="0" smtClean="0"/>
              <a:t>!</a:t>
            </a:r>
            <a:endParaRPr lang="fi-FI" altLang="fi-FI" sz="1600" dirty="0"/>
          </a:p>
        </p:txBody>
      </p:sp>
    </p:spTree>
    <p:extLst>
      <p:ext uri="{BB962C8B-B14F-4D97-AF65-F5344CB8AC3E}">
        <p14:creationId xmlns:p14="http://schemas.microsoft.com/office/powerpoint/2010/main" val="237256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ChangeArrowheads="1"/>
          </p:cNvSpPr>
          <p:nvPr/>
        </p:nvSpPr>
        <p:spPr bwMode="auto">
          <a:xfrm>
            <a:off x="457200" y="1630363"/>
            <a:ext cx="8218488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342900" indent="-342900">
              <a:spcBef>
                <a:spcPct val="20000"/>
              </a:spcBef>
            </a:pPr>
            <a:endParaRPr lang="de-DE" sz="2500" b="1" dirty="0"/>
          </a:p>
        </p:txBody>
      </p:sp>
      <p:sp>
        <p:nvSpPr>
          <p:cNvPr id="17410" name="Rectangle 6"/>
          <p:cNvSpPr>
            <a:spLocks noChangeArrowheads="1"/>
          </p:cNvSpPr>
          <p:nvPr/>
        </p:nvSpPr>
        <p:spPr bwMode="auto">
          <a:xfrm>
            <a:off x="0" y="188913"/>
            <a:ext cx="9144000" cy="1008062"/>
          </a:xfrm>
          <a:prstGeom prst="rect">
            <a:avLst/>
          </a:prstGeom>
          <a:solidFill>
            <a:srgbClr val="E05A1E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r>
              <a:rPr lang="de-DE" sz="3200" b="1" dirty="0" err="1" smtClean="0">
                <a:solidFill>
                  <a:schemeClr val="bg1"/>
                </a:solidFill>
              </a:rPr>
              <a:t>Viimeaikojen</a:t>
            </a:r>
            <a:r>
              <a:rPr lang="de-DE" sz="3200" b="1" dirty="0" smtClean="0">
                <a:solidFill>
                  <a:schemeClr val="bg1"/>
                </a:solidFill>
              </a:rPr>
              <a:t> </a:t>
            </a:r>
            <a:r>
              <a:rPr lang="de-DE" sz="3200" b="1" dirty="0" err="1" smtClean="0">
                <a:solidFill>
                  <a:schemeClr val="bg1"/>
                </a:solidFill>
              </a:rPr>
              <a:t>toiminta</a:t>
            </a:r>
            <a:r>
              <a:rPr lang="de-DE" sz="3200" b="1" dirty="0" smtClean="0">
                <a:solidFill>
                  <a:schemeClr val="bg1"/>
                </a:solidFill>
              </a:rPr>
              <a:t> </a:t>
            </a:r>
            <a:r>
              <a:rPr lang="de-DE" b="1" dirty="0">
                <a:solidFill>
                  <a:schemeClr val="bg1"/>
                </a:solidFill>
              </a:rPr>
              <a:t>2</a:t>
            </a:r>
            <a:r>
              <a:rPr lang="de-DE" b="1" dirty="0" smtClean="0">
                <a:solidFill>
                  <a:schemeClr val="bg1"/>
                </a:solidFill>
              </a:rPr>
              <a:t>/2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2" name="Suorakulmio 1"/>
          <p:cNvSpPr/>
          <p:nvPr/>
        </p:nvSpPr>
        <p:spPr>
          <a:xfrm>
            <a:off x="457200" y="1196975"/>
            <a:ext cx="836327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fi-FI" altLang="fi-FI" sz="1600" b="1" dirty="0" smtClean="0"/>
              <a:t>Marseille </a:t>
            </a:r>
            <a:r>
              <a:rPr lang="fi-FI" altLang="fi-FI" sz="1600" b="1" dirty="0"/>
              <a:t>13.-</a:t>
            </a:r>
            <a:r>
              <a:rPr lang="fi-FI" altLang="fi-FI" sz="1600" b="1" dirty="0" smtClean="0"/>
              <a:t>16.1.2015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fi-FI" altLang="fi-FI" sz="1600" dirty="0" smtClean="0"/>
              <a:t>Valittiin komitealle </a:t>
            </a:r>
            <a:r>
              <a:rPr lang="fi-FI" altLang="fi-FI" sz="1600" dirty="0"/>
              <a:t>uusi </a:t>
            </a:r>
            <a:r>
              <a:rPr lang="fi-FI" altLang="fi-FI" sz="1600" dirty="0" smtClean="0"/>
              <a:t>puheenjohtaja, Charles </a:t>
            </a:r>
            <a:r>
              <a:rPr lang="fi-FI" altLang="fi-FI" sz="1600" dirty="0" err="1" smtClean="0"/>
              <a:t>Paldassari</a:t>
            </a:r>
            <a:r>
              <a:rPr lang="fi-FI" altLang="fi-FI" sz="1600" dirty="0" smtClean="0"/>
              <a:t>, Ranska</a:t>
            </a:r>
            <a:endParaRPr lang="fi-FI" altLang="fi-FI" sz="1600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fi-FI" altLang="fi-FI" sz="1600" dirty="0" smtClean="0"/>
              <a:t>Danielle </a:t>
            </a:r>
            <a:r>
              <a:rPr lang="fi-FI" altLang="fi-FI" sz="1600" dirty="0" err="1" smtClean="0"/>
              <a:t>Ryser</a:t>
            </a:r>
            <a:r>
              <a:rPr lang="fi-FI" altLang="fi-FI" sz="1600" dirty="0"/>
              <a:t>, Sveitsi ja  </a:t>
            </a:r>
            <a:r>
              <a:rPr lang="fi-FI" altLang="fi-FI" sz="1600" dirty="0" smtClean="0"/>
              <a:t>Jean </a:t>
            </a:r>
            <a:r>
              <a:rPr lang="fi-FI" altLang="fi-FI" sz="1600" dirty="0"/>
              <a:t>Marc </a:t>
            </a:r>
            <a:r>
              <a:rPr lang="fi-FI" altLang="fi-FI" sz="1600" dirty="0" err="1"/>
              <a:t>Bedogni</a:t>
            </a:r>
            <a:r>
              <a:rPr lang="fi-FI" altLang="fi-FI" sz="1600" dirty="0"/>
              <a:t> </a:t>
            </a:r>
            <a:r>
              <a:rPr lang="fi-FI" altLang="fi-FI" sz="1600" dirty="0" smtClean="0"/>
              <a:t>Ranska </a:t>
            </a:r>
            <a:r>
              <a:rPr lang="fi-FI" altLang="fi-FI" sz="1600" dirty="0" err="1" smtClean="0"/>
              <a:t>varapj:ksi</a:t>
            </a:r>
            <a:endParaRPr lang="fi-FI" altLang="fi-FI" sz="1600" dirty="0" smtClean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fi-FI" altLang="fi-FI" sz="1600" dirty="0" smtClean="0"/>
              <a:t>Keskustelu mm. aiheista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altLang="fi-FI" sz="1600" dirty="0" err="1" smtClean="0"/>
              <a:t>e-learning</a:t>
            </a:r>
            <a:endParaRPr lang="fi-FI" altLang="fi-FI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altLang="fi-FI" sz="1600" dirty="0" smtClean="0"/>
              <a:t>Metsäpalojen </a:t>
            </a:r>
            <a:r>
              <a:rPr lang="fi-FI" altLang="fi-FI" sz="1600" dirty="0"/>
              <a:t>sammutuksesta vuoristo-olosuhteissa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altLang="fi-FI" sz="1600" dirty="0" smtClean="0"/>
              <a:t>Lentosammutuskaluston yhteiskäytöstä eri </a:t>
            </a:r>
            <a:r>
              <a:rPr lang="fi-FI" altLang="fi-FI" sz="1600" dirty="0"/>
              <a:t>maiden välillä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altLang="fi-FI" sz="1600" dirty="0" smtClean="0"/>
              <a:t>Muiden </a:t>
            </a:r>
            <a:r>
              <a:rPr lang="fi-FI" altLang="fi-FI" sz="1600" dirty="0"/>
              <a:t>maiden aktivointi osallistumaan tämän komission työskentelyyn  (erit. välimerenmaat)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altLang="fi-FI" sz="1600" dirty="0" smtClean="0"/>
              <a:t>Huomioidaan</a:t>
            </a:r>
            <a:r>
              <a:rPr lang="fi-FI" altLang="fi-FI" sz="1600" dirty="0"/>
              <a:t>, että metsäpalot ovat laajenemassa ja suurenemassa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altLang="fi-FI" sz="1600" dirty="0" smtClean="0"/>
              <a:t>Metsäpalojen </a:t>
            </a:r>
            <a:r>
              <a:rPr lang="fi-FI" altLang="fi-FI" sz="1600" dirty="0"/>
              <a:t>sammutustoimien johtaminen. </a:t>
            </a:r>
            <a:r>
              <a:rPr lang="fi-FI" altLang="fi-FI" sz="1600" dirty="0" err="1"/>
              <a:t>Incident</a:t>
            </a:r>
            <a:r>
              <a:rPr lang="fi-FI" altLang="fi-FI" sz="1600" dirty="0"/>
              <a:t> </a:t>
            </a:r>
            <a:r>
              <a:rPr lang="fi-FI" altLang="fi-FI" sz="1600" dirty="0" err="1"/>
              <a:t>command</a:t>
            </a:r>
            <a:r>
              <a:rPr lang="fi-FI" altLang="fi-FI" sz="1600" dirty="0"/>
              <a:t> </a:t>
            </a:r>
            <a:r>
              <a:rPr lang="fi-FI" altLang="fi-FI" sz="1600" dirty="0" err="1"/>
              <a:t>system</a:t>
            </a:r>
            <a:r>
              <a:rPr lang="fi-FI" altLang="fi-FI" sz="1600" dirty="0"/>
              <a:t>. (ICS).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altLang="fi-FI" sz="1600" dirty="0" err="1" smtClean="0"/>
              <a:t>KV-avun</a:t>
            </a:r>
            <a:r>
              <a:rPr lang="fi-FI" altLang="fi-FI" sz="1600" dirty="0" smtClean="0"/>
              <a:t> </a:t>
            </a:r>
            <a:r>
              <a:rPr lang="fi-FI" altLang="fi-FI" sz="1600" dirty="0"/>
              <a:t>vastaanottaminen (HNS</a:t>
            </a:r>
            <a:r>
              <a:rPr lang="fi-FI" altLang="fi-FI" sz="16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b="1" dirty="0"/>
              <a:t>2.9.2015, Zagreb, Kroatia</a:t>
            </a:r>
            <a:r>
              <a:rPr lang="fi-FI" sz="1600" b="1" dirty="0" smtClean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altLang="fi-FI" sz="1600" dirty="0"/>
              <a:t>Maasto- ja metsäpalojen sammuttamisen simulaatiokoulutus ja </a:t>
            </a:r>
            <a:r>
              <a:rPr lang="fi-FI" altLang="fi-FI" sz="1600" dirty="0" smtClean="0"/>
              <a:t>harjoitus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altLang="fi-FI" sz="1600" dirty="0"/>
              <a:t>Koulutus oli hyödyllinen. Koulutuksen jälkeen osaa perusteet kuinka simulaatio-ohjelmisto toimii. </a:t>
            </a:r>
            <a:endParaRPr lang="fi-FI" altLang="fi-FI" sz="16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altLang="fi-FI" sz="1600" dirty="0" smtClean="0"/>
              <a:t>Jos </a:t>
            </a:r>
            <a:r>
              <a:rPr lang="fi-FI" altLang="fi-FI" sz="1600" dirty="0"/>
              <a:t>tavoitteena on kuitenkin oppia strategisia linjoja ja oikeasti kehittää pelastustoiminnan johtamistaitoja, pitäisi koulutuksessa olla useampia päiviä.</a:t>
            </a:r>
          </a:p>
          <a:p>
            <a:pPr eaLnBrk="1" hangingPunct="1"/>
            <a:endParaRPr lang="fi-FI" altLang="fi-FI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6087" y="188913"/>
            <a:ext cx="2211995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231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10"/>
          <p:cNvSpPr>
            <a:spLocks noChangeArrowheads="1"/>
          </p:cNvSpPr>
          <p:nvPr/>
        </p:nvSpPr>
        <p:spPr bwMode="auto">
          <a:xfrm>
            <a:off x="0" y="188913"/>
            <a:ext cx="9144000" cy="1079500"/>
          </a:xfrm>
          <a:prstGeom prst="rect">
            <a:avLst/>
          </a:prstGeom>
          <a:solidFill>
            <a:srgbClr val="E05A1E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/>
            <a:r>
              <a:rPr lang="de-DE" sz="4400" b="1" dirty="0" err="1">
                <a:solidFill>
                  <a:schemeClr val="bg1"/>
                </a:solidFill>
              </a:rPr>
              <a:t>Thank</a:t>
            </a:r>
            <a:r>
              <a:rPr lang="de-DE" sz="4400" b="1" dirty="0">
                <a:solidFill>
                  <a:schemeClr val="bg1"/>
                </a:solidFill>
              </a:rPr>
              <a:t> </a:t>
            </a:r>
            <a:r>
              <a:rPr lang="de-DE" sz="4400" b="1" dirty="0" err="1">
                <a:solidFill>
                  <a:schemeClr val="bg1"/>
                </a:solidFill>
              </a:rPr>
              <a:t>You</a:t>
            </a:r>
            <a:r>
              <a:rPr lang="de-DE" sz="4400" b="1" dirty="0">
                <a:solidFill>
                  <a:schemeClr val="bg1"/>
                </a:solidFill>
              </a:rPr>
              <a:t>!</a:t>
            </a:r>
          </a:p>
        </p:txBody>
      </p:sp>
      <p:pic>
        <p:nvPicPr>
          <p:cNvPr id="40964" name="Picture 9" descr="CTIF_Logo_Fußzei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637213"/>
            <a:ext cx="91440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355</Words>
  <Application>Microsoft Office PowerPoint</Application>
  <PresentationFormat>Näytössä katseltava diaesitys (4:3)</PresentationFormat>
  <Paragraphs>56</Paragraphs>
  <Slides>6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Standarddesign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Multimedia</dc:creator>
  <cp:lastModifiedBy>Ruuska Rami SM</cp:lastModifiedBy>
  <cp:revision>95</cp:revision>
  <dcterms:created xsi:type="dcterms:W3CDTF">2009-06-26T09:10:59Z</dcterms:created>
  <dcterms:modified xsi:type="dcterms:W3CDTF">2016-03-14T09:26:41Z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_NewReviewCycle">
    <vt:lpwstr/>
  </property>
</Properties>
</file>